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2" r:id="rId4"/>
  </p:sldMasterIdLst>
  <p:notesMasterIdLst>
    <p:notesMasterId r:id="rId20"/>
  </p:notesMasterIdLst>
  <p:handoutMasterIdLst>
    <p:handoutMasterId r:id="rId21"/>
  </p:handoutMasterIdLst>
  <p:sldIdLst>
    <p:sldId id="2140919223" r:id="rId5"/>
    <p:sldId id="2140919217" r:id="rId6"/>
    <p:sldId id="2140919233" r:id="rId7"/>
    <p:sldId id="2140919234" r:id="rId8"/>
    <p:sldId id="2140919219" r:id="rId9"/>
    <p:sldId id="2140919224" r:id="rId10"/>
    <p:sldId id="2140919220" r:id="rId11"/>
    <p:sldId id="2140919225" r:id="rId12"/>
    <p:sldId id="2140919226" r:id="rId13"/>
    <p:sldId id="2140919227" r:id="rId14"/>
    <p:sldId id="2140919228" r:id="rId15"/>
    <p:sldId id="2140919229" r:id="rId16"/>
    <p:sldId id="2140919231" r:id="rId17"/>
    <p:sldId id="2140919230" r:id="rId18"/>
    <p:sldId id="2140919222" r:id="rId1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ERNUSCHI, Tania" initials="CT" lastIdx="6" clrIdx="6"/>
  <p:cmAuthor id="1" name="James Wicken" initials="JW" lastIdx="6" clrIdx="0"/>
  <p:cmAuthor id="8" name="SATOULOU-MALEYO, Alexis" initials="SMA" lastIdx="2" clrIdx="7"/>
  <p:cmAuthor id="2" name="LINDSTRAND, Ann" initials="LA" lastIdx="2" clrIdx="1"/>
  <p:cmAuthor id="3" name="Gabriela Guizzo Dri" initials="GGD" lastIdx="1" clrIdx="2"/>
  <p:cmAuthor id="4" name="FIHMAN, Johanna" initials="FJ" lastIdx="19" clrIdx="3"/>
  <p:cmAuthor id="5" name="Sarah Churchill" initials="SC" lastIdx="1" clrIdx="4"/>
  <p:cmAuthor id="6" name="PETU, Amos" initials="PA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97"/>
    <a:srgbClr val="4472C4"/>
    <a:srgbClr val="1BA6E2"/>
    <a:srgbClr val="86B0D6"/>
    <a:srgbClr val="46B1E1"/>
    <a:srgbClr val="89C27F"/>
    <a:srgbClr val="EFD068"/>
    <a:srgbClr val="F09F50"/>
    <a:srgbClr val="939BA0"/>
    <a:srgbClr val="001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BFE06-6BF6-4340-82C3-BF7F95B05521}" v="266" dt="2024-09-02T09:25:38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2"/>
    <p:restoredTop sz="94830"/>
  </p:normalViewPr>
  <p:slideViewPr>
    <p:cSldViewPr snapToGrid="0">
      <p:cViewPr varScale="1">
        <p:scale>
          <a:sx n="130" d="100"/>
          <a:sy n="130" d="100"/>
        </p:scale>
        <p:origin x="1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400" y="20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sers\shalom\Library\Containers\com.microsoft.Outlook\Data\tmp\Outlook%20Temp\Point_actions_reunion_Dir_PEV_2023_21NOV2023%20%20(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Users\shalom\Desktop\AA_Journal%202024\Semaine%2035\01_Dossier%20de%20voyage\Kinshasa%20du%2009%20au%2014%20septembre%202024\ISTCA_Point_actions_reunion_Dir_PEV_2023_2008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4-644A-9434-4A02C123F83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4-644A-9434-4A02C123F83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F4-644A-9434-4A02C123F836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F4-644A-9434-4A02C123F83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F4-644A-9434-4A02C123F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ANG!$K$4:$K$7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ANG!$L$4:$L$7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F4-644A-9434-4A02C123F8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2-664D-B76D-C1D8F8E1F5C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2-664D-B76D-C1D8F8E1F5C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42-664D-B76D-C1D8F8E1F5C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42-664D-B76D-C1D8F8E1F5C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C42-664D-B76D-C1D8F8E1F5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42-664D-B76D-C1D8F8E1F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RDC!$J$5:$J$8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RDC!$K$5:$K$8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42-664D-B76D-C1D8F8E1F5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E-D44D-A808-7B9DCACC67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3E-D44D-A808-7B9DCACC671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3E-D44D-A808-7B9DCACC6710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3E-D44D-A808-7B9DCACC671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3E-D44D-A808-7B9DCACC6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BUU!$J$5:$J$8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BUU!$K$5:$K$8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3E-D44D-A808-7B9DCACC671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73E-D44D-A808-7B9DCACC6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73E-D44D-A808-7B9DCACC67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73E-D44D-A808-7B9DCACC6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73E-D44D-A808-7B9DCACC6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BUU!$J$5:$J$8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BUU!$L$5:$L$8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373E-D44D-A808-7B9DCACC67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2-7149-9CC9-F60B0BBFBD6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2-7149-9CC9-F60B0BBFBD6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02-7149-9CC9-F60B0BBFBD68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02-7149-9CC9-F60B0BBFBD68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02-7149-9CC9-F60B0BBFB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CAE!$J$5:$J$8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CAE!$K$5:$K$8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02-7149-9CC9-F60B0BBFB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3-3D4D-8012-193271C96D8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3-3D4D-8012-193271C96D8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3-3D4D-8012-193271C96D80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3-3D4D-8012-193271C96D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CAF!$J$5:$J$8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CAF!$K$5:$K$8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3-3D4D-8012-193271C96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DC-4547-A859-196D768506E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DC-4547-A859-196D768506E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DC-4547-A859-196D768506E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DC-4547-A859-196D76850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CHA!$K$5:$K$8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DC-4547-A859-196D768506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A4-EF4B-A72F-5EEE8CACBFA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A4-EF4B-A72F-5EEE8CACBFA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A4-EF4B-A72F-5EEE8CACBFA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A4-EF4B-A72F-5EEE8CACBFAE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A4-EF4B-A72F-5EEE8CACB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CNG!$J$6:$J$9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CNG!$K$6:$K$9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A4-EF4B-A72F-5EEE8CACBF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6E-704A-B9D4-AD58E219268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6E-704A-B9D4-AD58E219268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6E-704A-B9D4-AD58E219268B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6E-704A-B9D4-AD58E21926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EQG!$J$5:$J$8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En cours </c:v>
                </c:pt>
              </c:strCache>
            </c:strRef>
          </c:cat>
          <c:val>
            <c:numRef>
              <c:f>EQG!$K$5:$K$8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6E-704A-B9D4-AD58E21926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7-914D-9070-4EDF2914F3F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7-914D-9070-4EDF2914F3F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07-914D-9070-4EDF2914F3FD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07-914D-9070-4EDF2914F3FD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07-914D-9070-4EDF2914F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GAB!$J$5:$J$8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GAB!$K$5:$K$8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07-914D-9070-4EDF2914F3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1-F740-B4AC-386F8377384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1-F740-B4AC-386F8377384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21-F740-B4AC-386F8377384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1-F740-B4AC-386F83773842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21-F740-B4AC-386F83773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STP!$J$5:$J$8</c:f>
              <c:strCache>
                <c:ptCount val="4"/>
                <c:pt idx="0">
                  <c:v>Non-Réalisé</c:v>
                </c:pt>
                <c:pt idx="1">
                  <c:v>En cours </c:v>
                </c:pt>
                <c:pt idx="2">
                  <c:v>Realisé</c:v>
                </c:pt>
                <c:pt idx="3">
                  <c:v>Sélectionnez</c:v>
                </c:pt>
              </c:strCache>
            </c:strRef>
          </c:cat>
          <c:val>
            <c:numRef>
              <c:f>STP!$K$5:$K$8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21-F740-B4AC-386F837738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1975-F537-6D4F-BE1E-6D3F4D25E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E9CF-1C64-4A45-A832-FEAE0B5FC0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9CF0-9A8F-274F-A420-A2894E06776A}" type="datetimeFigureOut">
              <a:rPr lang="en-GB" smtClean="0">
                <a:latin typeface="Poppins" pitchFamily="2" charset="77"/>
              </a:rPr>
              <a:t>09/09/2024</a:t>
            </a:fld>
            <a:endParaRPr lang="en-GB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98E4F-8A53-DE45-B598-7BAE9CBF83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50360-A87C-3047-A173-93C77603D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9F89-EB98-A14C-8855-3AFC837FA108}" type="slidenum">
              <a:rPr lang="en-GB" smtClean="0">
                <a:latin typeface="Poppins" pitchFamily="2" charset="77"/>
              </a:rPr>
              <a:t>‹#›</a:t>
            </a:fld>
            <a:endParaRPr lang="en-GB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613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1BDF4259-8881-0B4B-B5B2-2CAD66ECCB7D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4507A8B9-93E1-2A43-9724-1E12D8E51A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1D374-7CC4-E981-034B-027A0902AD25}"/>
              </a:ext>
            </a:extLst>
          </p:cNvPr>
          <p:cNvSpPr/>
          <p:nvPr userDrawn="1"/>
        </p:nvSpPr>
        <p:spPr>
          <a:xfrm>
            <a:off x="-50066" y="-19739"/>
            <a:ext cx="2528797" cy="6897478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97000"/>
                  <a:lumOff val="3000"/>
                </a:schemeClr>
              </a:gs>
              <a:gs pos="100000">
                <a:srgbClr val="336C9C"/>
              </a:gs>
              <a:gs pos="99000">
                <a:srgbClr val="2B527F"/>
              </a:gs>
              <a:gs pos="0">
                <a:srgbClr val="3A85B9"/>
              </a:gs>
              <a:gs pos="61000">
                <a:srgbClr val="2B527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002A-CC3E-18E0-7DF5-D760A39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D142-D704-4EEE-2B49-3447509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FD01F-F0DF-FB5B-1241-B7D7617EE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78731" y="805326"/>
            <a:ext cx="8760438" cy="2269939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REUNION DES DIRECTEURS DU PROGRAMME ELARGI DE VACCINATION DE L’AFRIQUE CENTRALE, KINSHASA,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6F0EE-03DC-DE1D-9519-7C3BBC2E3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78731" y="3292840"/>
            <a:ext cx="9144000" cy="254680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D54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Session:</a:t>
            </a:r>
          </a:p>
          <a:p>
            <a:r>
              <a:rPr lang="fr-FR" dirty="0"/>
              <a:t>Pays: </a:t>
            </a:r>
          </a:p>
          <a:p>
            <a:r>
              <a:rPr lang="fr-FR" dirty="0"/>
              <a:t>Présentateur : </a:t>
            </a:r>
          </a:p>
          <a:p>
            <a:r>
              <a:rPr lang="fr-FR" dirty="0"/>
              <a:t>Date: </a:t>
            </a:r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4739959-D8C1-6B00-FB07-1F51AC60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96" y="5389675"/>
            <a:ext cx="2328862" cy="9635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35FABF-6939-C622-48BC-C7845115276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8731" y="6052674"/>
            <a:ext cx="9144000" cy="515153"/>
          </a:xfrm>
        </p:spPr>
        <p:txBody>
          <a:bodyPr>
            <a:normAutofit/>
          </a:bodyPr>
          <a:lstStyle>
            <a:lvl1pPr marL="0" indent="0">
              <a:buNone/>
              <a:defRPr sz="1300" b="1" i="1">
                <a:solidFill>
                  <a:srgbClr val="C00000"/>
                </a:solidFill>
                <a:latin typeface="Aptos" panose="020B0004020202020204" pitchFamily="34" charset="0"/>
                <a:ea typeface="Roboto Condensed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Envoyer</a:t>
            </a:r>
            <a:r>
              <a:rPr lang="en-GB" dirty="0"/>
              <a:t> la </a:t>
            </a:r>
            <a:r>
              <a:rPr lang="en-GB" dirty="0" err="1"/>
              <a:t>présentation</a:t>
            </a:r>
            <a:r>
              <a:rPr lang="en-GB" dirty="0"/>
              <a:t> </a:t>
            </a:r>
            <a:r>
              <a:rPr lang="en-GB" dirty="0" err="1"/>
              <a:t>avant</a:t>
            </a:r>
            <a:r>
              <a:rPr lang="en-GB" dirty="0"/>
              <a:t> le 30 </a:t>
            </a:r>
            <a:r>
              <a:rPr lang="en-GB" dirty="0" err="1"/>
              <a:t>août</a:t>
            </a:r>
            <a:r>
              <a:rPr lang="en-GB" dirty="0"/>
              <a:t> 2024 à mail du </a:t>
            </a:r>
            <a:r>
              <a:rPr lang="en-GB" dirty="0" err="1"/>
              <a:t>secrétariat@who.int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0B0AF-43DA-6A32-37FF-D76DE1D97B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78731" y="0"/>
            <a:ext cx="12575739" cy="6877739"/>
          </a:xfrm>
          <a:prstGeom prst="rect">
            <a:avLst/>
          </a:prstGeom>
          <a:effectLst>
            <a:outerShdw dist="50800" dir="300000" sx="1000" sy="1000" algn="ctr" rotWithShape="0">
              <a:schemeClr val="tx1"/>
            </a:outerShdw>
            <a:reflection endPos="0" dist="50800" dir="5400000" sy="-100000" algn="bl" rotWithShape="0"/>
          </a:effectLst>
        </p:spPr>
      </p:pic>
      <p:pic>
        <p:nvPicPr>
          <p:cNvPr id="4" name="Picture 3" descr="A black and white map&#10;&#10;Description automatically generated">
            <a:extLst>
              <a:ext uri="{FF2B5EF4-FFF2-40B4-BE49-F238E27FC236}">
                <a16:creationId xmlns:a16="http://schemas.microsoft.com/office/drawing/2014/main" id="{A0C5799D-4916-AA3C-C0A0-11B357035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036" r="13438"/>
          <a:stretch/>
        </p:blipFill>
        <p:spPr>
          <a:xfrm>
            <a:off x="41103" y="124906"/>
            <a:ext cx="1823455" cy="295035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0355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3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1"/>
          </a:xfrm>
        </p:spPr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9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017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1" y="727023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>
              <a:defRPr sz="32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sz="24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sz="23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sz="22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sz="21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327223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2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1" y="695146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>
              <a:defRPr lang="en-GB" sz="3200" b="1" i="0" kern="120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351266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1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0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23081"/>
            <a:ext cx="2628900" cy="5811838"/>
          </a:xfrm>
        </p:spPr>
        <p:txBody>
          <a:bodyPr vert="eaVert"/>
          <a:lstStyle>
            <a:lvl1pPr>
              <a:defRPr b="1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23081"/>
            <a:ext cx="7734300" cy="5653882"/>
          </a:xfrm>
        </p:spPr>
        <p:txBody>
          <a:bodyPr vert="eaVert"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7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1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3252"/>
            <a:ext cx="10515600" cy="112463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1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84243"/>
            <a:ext cx="10515600" cy="4750776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Pourquoi</a:t>
            </a:r>
            <a:r>
              <a:rPr lang="en-US" dirty="0"/>
              <a:t> la </a:t>
            </a:r>
            <a:r>
              <a:rPr lang="en-US" dirty="0" err="1"/>
              <a:t>thématique</a:t>
            </a:r>
            <a:r>
              <a:rPr lang="en-US" dirty="0"/>
              <a:t> du panel (</a:t>
            </a:r>
            <a:r>
              <a:rPr lang="en-US" dirty="0" err="1"/>
              <a:t>exemple</a:t>
            </a:r>
            <a:r>
              <a:rPr lang="en-US" dirty="0"/>
              <a:t> :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des </a:t>
            </a:r>
            <a:r>
              <a:rPr lang="en-US" dirty="0" err="1"/>
              <a:t>organes</a:t>
            </a:r>
            <a:r>
              <a:rPr lang="en-US" dirty="0"/>
              <a:t> de coordination de </a:t>
            </a:r>
            <a:r>
              <a:rPr lang="en-US" dirty="0" err="1"/>
              <a:t>l’introduction</a:t>
            </a:r>
            <a:r>
              <a:rPr lang="en-US" dirty="0"/>
              <a:t> du </a:t>
            </a:r>
            <a:r>
              <a:rPr lang="en-US" dirty="0" err="1"/>
              <a:t>vaccin</a:t>
            </a:r>
            <a:r>
              <a:rPr lang="en-US" dirty="0"/>
              <a:t> au </a:t>
            </a:r>
            <a:r>
              <a:rPr lang="en-US" dirty="0" err="1"/>
              <a:t>niveau</a:t>
            </a:r>
            <a:r>
              <a:rPr lang="en-US" dirty="0"/>
              <a:t> national et sous-national ?) 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2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68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2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57739"/>
            <a:ext cx="10515600" cy="4748252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le pays a fait dans la </a:t>
            </a:r>
            <a:r>
              <a:rPr lang="en-US" dirty="0" err="1"/>
              <a:t>thématique</a:t>
            </a:r>
            <a:r>
              <a:rPr lang="en-US" dirty="0"/>
              <a:t> ?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3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3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44487"/>
            <a:ext cx="10515600" cy="4761504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a bien </a:t>
            </a:r>
            <a:r>
              <a:rPr lang="en-US" dirty="0" err="1"/>
              <a:t>marché</a:t>
            </a:r>
            <a:r>
              <a:rPr lang="en-US" dirty="0"/>
              <a:t> et </a:t>
            </a:r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nécessiterait</a:t>
            </a:r>
            <a:r>
              <a:rPr lang="en-US" dirty="0"/>
              <a:t> d’être </a:t>
            </a:r>
            <a:r>
              <a:rPr lang="en-US" dirty="0" err="1"/>
              <a:t>amélioré</a:t>
            </a:r>
            <a:r>
              <a:rPr lang="en-US" dirty="0"/>
              <a:t> </a:t>
            </a:r>
            <a:r>
              <a:rPr lang="en-GB" dirty="0"/>
              <a:t>?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  <a:p>
            <a:pPr lvl="4"/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8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4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0946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4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38470"/>
            <a:ext cx="10515600" cy="4853007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leçons</a:t>
            </a:r>
            <a:r>
              <a:rPr lang="en-GB" dirty="0"/>
              <a:t> </a:t>
            </a:r>
            <a:r>
              <a:rPr lang="en-GB" dirty="0" err="1"/>
              <a:t>tirées</a:t>
            </a:r>
            <a:r>
              <a:rPr lang="en-GB" dirty="0"/>
              <a:t> de </a:t>
            </a:r>
            <a:r>
              <a:rPr lang="en-GB" dirty="0" err="1"/>
              <a:t>l’expérience</a:t>
            </a:r>
            <a:r>
              <a:rPr lang="en-GB" dirty="0"/>
              <a:t> et </a:t>
            </a: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recommandations</a:t>
            </a:r>
            <a:r>
              <a:rPr lang="en-GB" dirty="0"/>
              <a:t> aux </a:t>
            </a:r>
            <a:r>
              <a:rPr lang="en-GB" dirty="0" err="1"/>
              <a:t>autres</a:t>
            </a:r>
            <a:r>
              <a:rPr lang="en-GB" dirty="0"/>
              <a:t> pays ? 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erciement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002A-CC3E-18E0-7DF5-D760A39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D142-D704-4EEE-2B49-3447509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4739959-D8C1-6B00-FB07-1F51AC60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96" y="5389675"/>
            <a:ext cx="2328862" cy="963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52F700-2BFA-0643-2020-0B0DDDD9ECED}"/>
              </a:ext>
            </a:extLst>
          </p:cNvPr>
          <p:cNvSpPr/>
          <p:nvPr userDrawn="1"/>
        </p:nvSpPr>
        <p:spPr>
          <a:xfrm>
            <a:off x="-64059" y="-16774"/>
            <a:ext cx="2814270" cy="6874773"/>
          </a:xfrm>
          <a:prstGeom prst="rect">
            <a:avLst/>
          </a:prstGeom>
          <a:solidFill>
            <a:srgbClr val="86B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731144FE-A1BE-179B-B04C-78673B39A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940" y="5389675"/>
            <a:ext cx="278934" cy="27893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273C81E-D3D5-AC29-DCCF-C8E9A46BA357}"/>
              </a:ext>
            </a:extLst>
          </p:cNvPr>
          <p:cNvSpPr txBox="1">
            <a:spLocks/>
          </p:cNvSpPr>
          <p:nvPr userDrawn="1"/>
        </p:nvSpPr>
        <p:spPr>
          <a:xfrm>
            <a:off x="9123696" y="5389675"/>
            <a:ext cx="3068304" cy="27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900" dirty="0"/>
              <a:t>https://who-</a:t>
            </a:r>
            <a:r>
              <a:rPr lang="en-US" sz="900" dirty="0" err="1"/>
              <a:t>ist</a:t>
            </a:r>
            <a:r>
              <a:rPr lang="en-US" sz="900" dirty="0"/>
              <a:t>-</a:t>
            </a:r>
            <a:r>
              <a:rPr lang="en-US" sz="900" dirty="0" err="1"/>
              <a:t>ca.github.io</a:t>
            </a:r>
            <a:r>
              <a:rPr lang="en-US" sz="900" dirty="0"/>
              <a:t>/Reunion-</a:t>
            </a:r>
            <a:r>
              <a:rPr lang="en-US" sz="900" dirty="0" err="1"/>
              <a:t>Annuelle</a:t>
            </a:r>
            <a:r>
              <a:rPr lang="en-US" sz="900" dirty="0"/>
              <a:t>-PEV/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37D3D-7502-4E79-F882-A09B1EB5766B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45053" y="0"/>
            <a:ext cx="3068305" cy="2422762"/>
          </a:xfrm>
        </p:spPr>
        <p:txBody>
          <a:bodyPr anchor="t"/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Ajouter</a:t>
            </a:r>
            <a:r>
              <a:rPr lang="en-GB" dirty="0"/>
              <a:t> le logo du PEV de </a:t>
            </a:r>
            <a:r>
              <a:rPr lang="en-GB" dirty="0" err="1"/>
              <a:t>votre</a:t>
            </a:r>
            <a:r>
              <a:rPr lang="en-GB" dirty="0"/>
              <a:t> pays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D021F-7473-CB09-5583-31DB28542B6A}"/>
              </a:ext>
            </a:extLst>
          </p:cNvPr>
          <p:cNvSpPr/>
          <p:nvPr userDrawn="1"/>
        </p:nvSpPr>
        <p:spPr>
          <a:xfrm>
            <a:off x="1281124" y="5429916"/>
            <a:ext cx="139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54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ème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BECD72E-9EE3-8009-A781-5E929A659A8D}"/>
              </a:ext>
            </a:extLst>
          </p:cNvPr>
          <p:cNvSpPr txBox="1">
            <a:spLocks/>
          </p:cNvSpPr>
          <p:nvPr userDrawn="1"/>
        </p:nvSpPr>
        <p:spPr>
          <a:xfrm>
            <a:off x="5893260" y="2958947"/>
            <a:ext cx="2118521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/>
              <a:t>MERCI 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24467B7-087E-AFF1-10AA-7F94B930360C}"/>
              </a:ext>
            </a:extLst>
          </p:cNvPr>
          <p:cNvSpPr txBox="1">
            <a:spLocks/>
          </p:cNvSpPr>
          <p:nvPr userDrawn="1"/>
        </p:nvSpPr>
        <p:spPr>
          <a:xfrm>
            <a:off x="2750210" y="5529142"/>
            <a:ext cx="4202311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1800" dirty="0"/>
              <a:t>REUNION DES DIRECTEURS DU PROGRAMME ELARGI DE VACCINATION DE L’AFRIQUE CENTRALE, KINSHASA, 2024</a:t>
            </a:r>
          </a:p>
        </p:txBody>
      </p:sp>
      <p:pic>
        <p:nvPicPr>
          <p:cNvPr id="2" name="Picture 1" descr="A black and white map&#10;&#10;Description automatically generated">
            <a:extLst>
              <a:ext uri="{FF2B5EF4-FFF2-40B4-BE49-F238E27FC236}">
                <a16:creationId xmlns:a16="http://schemas.microsoft.com/office/drawing/2014/main" id="{31F2AA7F-582E-06BC-4E94-87C6B5237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9036" r="13438"/>
          <a:stretch/>
        </p:blipFill>
        <p:spPr>
          <a:xfrm>
            <a:off x="-64059" y="238669"/>
            <a:ext cx="2814269" cy="455350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9517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5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4790-F38B-C517-66BC-1A572DF6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6"/>
            <a:ext cx="10515600" cy="7970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600" b="1" i="0" kern="1200" noProof="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TITRE DIAPO 5 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BBEAB-4C2D-5EC9-578D-EC1BE7995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5D7281-0EE7-8BCF-46B0-EA0238F4EB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173FF4-B3E8-1890-0123-7D64A7DE4C7A}"/>
              </a:ext>
            </a:extLst>
          </p:cNvPr>
          <p:cNvSpPr/>
          <p:nvPr userDrawn="1"/>
        </p:nvSpPr>
        <p:spPr>
          <a:xfrm>
            <a:off x="-8858" y="-33714"/>
            <a:ext cx="12188380" cy="6872288"/>
          </a:xfrm>
          <a:prstGeom prst="rect">
            <a:avLst/>
          </a:prstGeom>
          <a:gradFill flip="none" rotWithShape="1">
            <a:gsLst>
              <a:gs pos="70000">
                <a:srgbClr val="2395CE"/>
              </a:gs>
              <a:gs pos="37000">
                <a:srgbClr val="336C9C"/>
              </a:gs>
              <a:gs pos="51000">
                <a:srgbClr val="3A85B9"/>
              </a:gs>
              <a:gs pos="22000">
                <a:srgbClr val="2B527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856A5-E96B-DA4C-BB4E-CF16B6314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9996"/>
            <a:ext cx="10515600" cy="1325563"/>
          </a:xfrm>
        </p:spPr>
        <p:txBody>
          <a:bodyPr/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23A4-4337-854E-8E79-DF896F48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7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0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2093" y="63679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45EBC4D1-1D19-4D5A-A648-57E14B43D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15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ctr" defTabSz="914400" rtl="0" eaLnBrk="1" latinLnBrk="0" hangingPunct="1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5F59F93F-7A36-0F66-A584-F0C49FB0E0D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5593" y="-47179"/>
            <a:ext cx="1588857" cy="656780"/>
          </a:xfrm>
          <a:prstGeom prst="rect">
            <a:avLst/>
          </a:prstGeom>
        </p:spPr>
      </p:pic>
      <p:pic>
        <p:nvPicPr>
          <p:cNvPr id="25" name="Picture 24" descr="A map of the united states&#10;&#10;Description automatically generated">
            <a:extLst>
              <a:ext uri="{FF2B5EF4-FFF2-40B4-BE49-F238E27FC236}">
                <a16:creationId xmlns:a16="http://schemas.microsoft.com/office/drawing/2014/main" id="{1A573239-7D60-E8A5-1BB5-686135CDDB6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501" y="-19327"/>
            <a:ext cx="620721" cy="62072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2209EA1-16E1-B805-352A-4432A632654A}"/>
              </a:ext>
            </a:extLst>
          </p:cNvPr>
          <p:cNvSpPr/>
          <p:nvPr userDrawn="1"/>
        </p:nvSpPr>
        <p:spPr>
          <a:xfrm>
            <a:off x="-42040" y="-19328"/>
            <a:ext cx="880240" cy="6877327"/>
          </a:xfrm>
          <a:prstGeom prst="rect">
            <a:avLst/>
          </a:prstGeom>
          <a:solidFill>
            <a:srgbClr val="86B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 descr="A black and white map&#10;&#10;Description automatically generated">
            <a:extLst>
              <a:ext uri="{FF2B5EF4-FFF2-40B4-BE49-F238E27FC236}">
                <a16:creationId xmlns:a16="http://schemas.microsoft.com/office/drawing/2014/main" id="{FB995759-378D-4CA3-1EF4-53EE57814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19036" r="13438"/>
          <a:stretch/>
        </p:blipFill>
        <p:spPr>
          <a:xfrm>
            <a:off x="-42040" y="2703442"/>
            <a:ext cx="930546" cy="150562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403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14" r:id="rId2"/>
    <p:sldLayoutId id="2147483814" r:id="rId3"/>
    <p:sldLayoutId id="2147483812" r:id="rId4"/>
    <p:sldLayoutId id="2147483813" r:id="rId5"/>
    <p:sldLayoutId id="2147483816" r:id="rId6"/>
    <p:sldLayoutId id="2147483744" r:id="rId7"/>
    <p:sldLayoutId id="2147483743" r:id="rId8"/>
    <p:sldLayoutId id="2147483713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dirty="0">
          <a:solidFill>
            <a:schemeClr val="accent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D9AD-7A6B-84E4-879D-6E9459327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sur le suivi des recommandations de la réunion des Directeurs de PEV d’Afrique centrale de 2023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704CF8-6071-A843-B308-8C2B057E5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z="1800" dirty="0"/>
          </a:p>
          <a:p>
            <a:r>
              <a:rPr lang="fr-FR" sz="1800" b="1" dirty="0"/>
              <a:t>Dr Shalom </a:t>
            </a:r>
            <a:r>
              <a:rPr lang="fr-FR" sz="1800" b="1" dirty="0" err="1"/>
              <a:t>T</a:t>
            </a:r>
            <a:r>
              <a:rPr lang="fr-FR" sz="1800" b="1" dirty="0"/>
              <a:t>. NDOULA</a:t>
            </a:r>
          </a:p>
          <a:p>
            <a:r>
              <a:rPr lang="fr-FR" sz="1800" dirty="0">
                <a:solidFill>
                  <a:srgbClr val="1BA6E2"/>
                </a:solidFill>
              </a:rPr>
              <a:t>Secrétaire Permanent, </a:t>
            </a:r>
          </a:p>
          <a:p>
            <a:r>
              <a:rPr lang="fr-FR" sz="1800" dirty="0">
                <a:solidFill>
                  <a:srgbClr val="1BA6E2"/>
                </a:solidFill>
              </a:rPr>
              <a:t>Programme Elargi de Vaccination Cameroun</a:t>
            </a:r>
          </a:p>
        </p:txBody>
      </p:sp>
    </p:spTree>
    <p:extLst>
      <p:ext uri="{BB962C8B-B14F-4D97-AF65-F5344CB8AC3E}">
        <p14:creationId xmlns:p14="http://schemas.microsoft.com/office/powerpoint/2010/main" val="159896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A3AE2-F11C-C28E-11A0-2BFBB862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458738" cy="1263374"/>
          </a:xfrm>
        </p:spPr>
        <p:txBody>
          <a:bodyPr/>
          <a:lstStyle/>
          <a:p>
            <a:r>
              <a:rPr lang="fr-FR" dirty="0"/>
              <a:t>RÉPUBLIQUE DU CONGO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40BA545-D2E8-C727-ACDC-C4EC21780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36663"/>
              </p:ext>
            </p:extLst>
          </p:nvPr>
        </p:nvGraphicFramePr>
        <p:xfrm>
          <a:off x="5317436" y="1452389"/>
          <a:ext cx="6688918" cy="477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666">
                  <a:extLst>
                    <a:ext uri="{9D8B030D-6E8A-4147-A177-3AD203B41FA5}">
                      <a16:colId xmlns:a16="http://schemas.microsoft.com/office/drawing/2014/main" val="3893873466"/>
                    </a:ext>
                  </a:extLst>
                </a:gridCol>
                <a:gridCol w="2273252">
                  <a:extLst>
                    <a:ext uri="{9D8B030D-6E8A-4147-A177-3AD203B41FA5}">
                      <a16:colId xmlns:a16="http://schemas.microsoft.com/office/drawing/2014/main" val="332525136"/>
                    </a:ext>
                  </a:extLst>
                </a:gridCol>
              </a:tblGrid>
              <a:tr h="495785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2129"/>
                  </a:ext>
                </a:extLst>
              </a:tr>
              <a:tr h="1094463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Finaliser le plan de rattrapage des enfants zéro-dose et relance/renforcement de la vaccination en prenant en compte les feedbacks de la revue par les pairs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343872"/>
                  </a:ext>
                </a:extLst>
              </a:tr>
              <a:tr h="1094463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solidFill>
                            <a:srgbClr val="4472C4"/>
                          </a:solidFill>
                          <a:effectLst/>
                          <a:latin typeface="Corbel" panose="020B0503020204020204" pitchFamily="34" charset="0"/>
                        </a:rPr>
                        <a:t>Accroitre la contribution par les fonds domestiques au financement des programmes de vaccination de manière à prendre en compte les coûts additionnels liés au plan de rattrapage </a:t>
                      </a:r>
                      <a:endParaRPr lang="fr-CM" sz="1600" b="1" i="0" u="none" strike="noStrike" dirty="0">
                        <a:solidFill>
                          <a:srgbClr val="4472C4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M" sz="1600" b="1" i="0" u="none" strike="noStrike" dirty="0">
                        <a:solidFill>
                          <a:srgbClr val="4472C4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224516"/>
                  </a:ext>
                </a:extLst>
              </a:tr>
              <a:tr h="658382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Mettre en œuvre des AVS Rougeole de qualité avant le pic de la prochaine de transmission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341755"/>
                  </a:ext>
                </a:extLst>
              </a:tr>
              <a:tr h="1094463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solidFill>
                            <a:srgbClr val="4472C4"/>
                          </a:solidFill>
                          <a:effectLst/>
                          <a:latin typeface="Corbel" panose="020B0503020204020204" pitchFamily="34" charset="0"/>
                        </a:rPr>
                        <a:t>Mettre en place des comités nationaux de vérification afin de commencer à documenter les progrès et à faire le plaidoyer en faveur de l'élimination de la rougeole</a:t>
                      </a:r>
                      <a:endParaRPr lang="fr-CM" sz="1600" b="1" i="0" u="none" strike="noStrike" dirty="0">
                        <a:solidFill>
                          <a:srgbClr val="4472C4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M" sz="1600" b="1" i="0" u="none" strike="noStrike" dirty="0">
                        <a:solidFill>
                          <a:srgbClr val="4472C4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764" marR="4764" marT="4764" marB="0" anchor="b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27797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2D4372-1F6A-366B-C668-4F58D03B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4BD96A3C-B586-4957-B93E-46EB2BE3D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020413"/>
              </p:ext>
            </p:extLst>
          </p:nvPr>
        </p:nvGraphicFramePr>
        <p:xfrm>
          <a:off x="1008569" y="2092606"/>
          <a:ext cx="4000389" cy="370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C37A9E9-B704-2168-A7EE-B1F4878F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938" y="3463"/>
            <a:ext cx="1895061" cy="12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581D6-0DC6-AD8A-5329-EF99DF45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"/>
            <a:ext cx="9555676" cy="1198748"/>
          </a:xfrm>
        </p:spPr>
        <p:txBody>
          <a:bodyPr/>
          <a:lstStyle/>
          <a:p>
            <a:r>
              <a:rPr lang="fr-FR" dirty="0"/>
              <a:t>GUINEE EQUATORIALE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9A4E29-233D-5E13-D5DD-9EAFAEE4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23C6649-440D-4791-BD21-48C66629D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5824"/>
              </p:ext>
            </p:extLst>
          </p:nvPr>
        </p:nvGraphicFramePr>
        <p:xfrm>
          <a:off x="924461" y="1596554"/>
          <a:ext cx="4959504" cy="427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7CD01B6-28A3-EA75-EC46-957C2D77A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43364"/>
              </p:ext>
            </p:extLst>
          </p:nvPr>
        </p:nvGraphicFramePr>
        <p:xfrm>
          <a:off x="5715000" y="2043815"/>
          <a:ext cx="6291468" cy="3917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6687">
                  <a:extLst>
                    <a:ext uri="{9D8B030D-6E8A-4147-A177-3AD203B41FA5}">
                      <a16:colId xmlns:a16="http://schemas.microsoft.com/office/drawing/2014/main" val="2124285789"/>
                    </a:ext>
                  </a:extLst>
                </a:gridCol>
                <a:gridCol w="2484781">
                  <a:extLst>
                    <a:ext uri="{9D8B030D-6E8A-4147-A177-3AD203B41FA5}">
                      <a16:colId xmlns:a16="http://schemas.microsoft.com/office/drawing/2014/main" val="582857157"/>
                    </a:ext>
                  </a:extLst>
                </a:gridCol>
              </a:tblGrid>
              <a:tr h="481271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55232"/>
                  </a:ext>
                </a:extLst>
              </a:tr>
              <a:tr h="591566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Accroitre la contribution par les fonds domestiques au financement des programmes de vaccination de manière à prendre en compte les coûts additionnels liés au plan de rattrapage 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50" marR="7650" marT="765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50" marR="7650" marT="765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817847"/>
                  </a:ext>
                </a:extLst>
              </a:tr>
              <a:tr h="326381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solidFill>
                            <a:srgbClr val="4472C4"/>
                          </a:solidFill>
                          <a:effectLst/>
                          <a:latin typeface="Corbel" panose="020B0503020204020204" pitchFamily="34" charset="0"/>
                        </a:rPr>
                        <a:t>Mettre en place  et rendre fonctionnels les GTCV</a:t>
                      </a:r>
                      <a:endParaRPr lang="fr-CM" sz="1600" b="1" i="0" u="none" strike="noStrike" dirty="0">
                        <a:solidFill>
                          <a:srgbClr val="4472C4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50" marR="7650" marT="765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solidFill>
                            <a:srgbClr val="4472C4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600" b="1" i="0" u="none" strike="noStrike" dirty="0">
                        <a:solidFill>
                          <a:srgbClr val="4472C4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50" marR="7650" marT="765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96808"/>
                  </a:ext>
                </a:extLst>
              </a:tr>
              <a:tr h="652763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Mettre en place des comités nationaux de vérification afin de commencer à documenter les progrès et à faire le plaidoyer en faveur de l'élimination de la rougeole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50" marR="7650" marT="765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Activité non approuvée par le </a:t>
                      </a:r>
                      <a:r>
                        <a:rPr lang="fr-CM" sz="1600" b="1" u="none" strike="noStrike" dirty="0" err="1">
                          <a:effectLst/>
                          <a:latin typeface="Corbel" panose="020B0503020204020204" pitchFamily="34" charset="0"/>
                        </a:rPr>
                        <a:t>MoH</a:t>
                      </a: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 (</a:t>
                      </a:r>
                      <a:r>
                        <a:rPr lang="fr-CM" sz="1600" b="1" u="none" strike="noStrike" dirty="0" err="1">
                          <a:effectLst/>
                          <a:latin typeface="Corbel" panose="020B0503020204020204" pitchFamily="34" charset="0"/>
                        </a:rPr>
                        <a:t>PoA</a:t>
                      </a: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fr-CM" sz="1600" b="1" u="none" strike="noStrike" dirty="0" err="1">
                          <a:effectLst/>
                          <a:latin typeface="Corbel" panose="020B0503020204020204" pitchFamily="34" charset="0"/>
                        </a:rPr>
                        <a:t>MoH</a:t>
                      </a: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 2023)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50" marR="7650" marT="765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48754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7A84DB63-10E0-6253-02FA-CD30C208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876" y="0"/>
            <a:ext cx="1798124" cy="1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81D58-4BAE-5A55-4615-A20F8646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9796670" cy="1121062"/>
          </a:xfrm>
        </p:spPr>
        <p:txBody>
          <a:bodyPr/>
          <a:lstStyle/>
          <a:p>
            <a:r>
              <a:rPr lang="fr-FR" dirty="0"/>
              <a:t>GABON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9F5D0-ECA4-9826-AD1C-0F727BF6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023" y="6461213"/>
            <a:ext cx="2743200" cy="365125"/>
          </a:xfrm>
        </p:spPr>
        <p:txBody>
          <a:bodyPr/>
          <a:lstStyle/>
          <a:p>
            <a:fld id="{2D4E256F-C989-9D45-9136-B62EA99AC904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38A0A39D-1238-47E3-B30A-87DE5A6F2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766232"/>
              </p:ext>
            </p:extLst>
          </p:nvPr>
        </p:nvGraphicFramePr>
        <p:xfrm>
          <a:off x="751557" y="1815558"/>
          <a:ext cx="4776788" cy="390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F86956D-5BB9-DE15-F030-BF66CCF3C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09296"/>
              </p:ext>
            </p:extLst>
          </p:nvPr>
        </p:nvGraphicFramePr>
        <p:xfrm>
          <a:off x="5612235" y="1397542"/>
          <a:ext cx="6475988" cy="4958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5100">
                  <a:extLst>
                    <a:ext uri="{9D8B030D-6E8A-4147-A177-3AD203B41FA5}">
                      <a16:colId xmlns:a16="http://schemas.microsoft.com/office/drawing/2014/main" val="597524428"/>
                    </a:ext>
                  </a:extLst>
                </a:gridCol>
                <a:gridCol w="2200888">
                  <a:extLst>
                    <a:ext uri="{9D8B030D-6E8A-4147-A177-3AD203B41FA5}">
                      <a16:colId xmlns:a16="http://schemas.microsoft.com/office/drawing/2014/main" val="2213479635"/>
                    </a:ext>
                  </a:extLst>
                </a:gridCol>
              </a:tblGrid>
              <a:tr h="718897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09295"/>
                  </a:ext>
                </a:extLst>
              </a:tr>
              <a:tr h="1144328"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Accroitre la contribution par les fonds domestiques au financement des programmes de vaccination de manière à prendre en compte les coûts additionnels liés au plan de rattrapage 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718156"/>
                  </a:ext>
                </a:extLst>
              </a:tr>
              <a:tr h="917198"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solidFill>
                            <a:srgbClr val="2D5497"/>
                          </a:solidFill>
                          <a:effectLst/>
                          <a:latin typeface="Corbel" panose="020B0503020204020204" pitchFamily="34" charset="0"/>
                        </a:rPr>
                        <a:t>Analyser la transférabilité des systèmes d'information de la vaccination C-19 à la vaccination de routine en utilisant la méthode et outils CRIISTA</a:t>
                      </a:r>
                      <a:endParaRPr lang="fr-CM" sz="1600" b="1" i="0" u="none" strike="noStrike" dirty="0">
                        <a:solidFill>
                          <a:srgbClr val="2D5497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2D5497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593069"/>
                  </a:ext>
                </a:extLst>
              </a:tr>
              <a:tr h="301203"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Accélérer l'introduction du VPI2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152669"/>
                  </a:ext>
                </a:extLst>
              </a:tr>
              <a:tr h="462938"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Mettre en place  et rendre fonctionnels les GTCV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065563"/>
                  </a:ext>
                </a:extLst>
              </a:tr>
              <a:tr h="1144328"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solidFill>
                            <a:srgbClr val="2D5497"/>
                          </a:solidFill>
                          <a:effectLst/>
                          <a:latin typeface="Corbel" panose="020B0503020204020204" pitchFamily="34" charset="0"/>
                        </a:rPr>
                        <a:t>Mettre en place des comités nationaux de vérification afin de commencer à documenter les progrès et à faire le plaidoyer en faveur de l'élimination de la rougeole</a:t>
                      </a:r>
                      <a:endParaRPr lang="fr-CM" sz="1600" b="1" i="0" u="none" strike="noStrike" dirty="0">
                        <a:solidFill>
                          <a:srgbClr val="2D5497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2D5497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317" marR="9317" marT="9317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88052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F8ACADF4-A0ED-D399-5592-A485961E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358" y="-10946"/>
            <a:ext cx="1492538" cy="11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BAE81-C3B0-08C3-772B-73650F5B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9673555" cy="836389"/>
          </a:xfrm>
        </p:spPr>
        <p:txBody>
          <a:bodyPr/>
          <a:lstStyle/>
          <a:p>
            <a:r>
              <a:rPr lang="fr-CM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SAO TOMÉ-ET-PRINCIPE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620113-A313-C62D-EFF3-02953261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B5E567-E645-44D2-BE73-B0B4A9EB5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14826"/>
              </p:ext>
            </p:extLst>
          </p:nvPr>
        </p:nvGraphicFramePr>
        <p:xfrm>
          <a:off x="1093076" y="1776247"/>
          <a:ext cx="4460436" cy="443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E811F84-EFB6-B9B3-C127-62D25DEF3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6749"/>
              </p:ext>
            </p:extLst>
          </p:nvPr>
        </p:nvGraphicFramePr>
        <p:xfrm>
          <a:off x="5553512" y="1169528"/>
          <a:ext cx="6491151" cy="5088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8804">
                  <a:extLst>
                    <a:ext uri="{9D8B030D-6E8A-4147-A177-3AD203B41FA5}">
                      <a16:colId xmlns:a16="http://schemas.microsoft.com/office/drawing/2014/main" val="2981107876"/>
                    </a:ext>
                  </a:extLst>
                </a:gridCol>
                <a:gridCol w="2852347">
                  <a:extLst>
                    <a:ext uri="{9D8B030D-6E8A-4147-A177-3AD203B41FA5}">
                      <a16:colId xmlns:a16="http://schemas.microsoft.com/office/drawing/2014/main" val="1015792373"/>
                    </a:ext>
                  </a:extLst>
                </a:gridCol>
              </a:tblGrid>
              <a:tr h="193839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338381"/>
                  </a:ext>
                </a:extLst>
              </a:tr>
              <a:tr h="547388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Accélérer les processus d'élaboration/finalisation des SNV 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En attente des résultats de l'enquête nationale de couverture vaccinale 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614699"/>
                  </a:ext>
                </a:extLst>
              </a:tr>
              <a:tr h="455281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Prendre en compte les facteurs sociaux culturels et l’analyse genre dans les SNV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88868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Accroitre la contribution par les fonds domestiques au financement des programmes de vaccination de manière à prendre en compte les coûts additionnels liés au plan de rattrapage 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229844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Analyser la transférabilité des systèmes d'information de la vaccination C-19 à la vaccination de routine en utilisant la méthode et outils CRIISTA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062541"/>
                  </a:ext>
                </a:extLst>
              </a:tr>
              <a:tr h="182463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Accélérer l'introduction du VPI2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06625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Réaliser l'analyse des risques d'épidémies de fièvre jaune et d'élaborer les plans de gestion des risques identifiés en utilisant l'outil développé par l'OMS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89076"/>
                  </a:ext>
                </a:extLst>
              </a:tr>
              <a:tr h="547388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Transmettre une requête à AFRO pour le renforcement de compétences à la surveillance de méningite 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374454"/>
                  </a:ext>
                </a:extLst>
              </a:tr>
              <a:tr h="364925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Mettre en place un site de surveillance sentinelle de la méningite 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558337"/>
                  </a:ext>
                </a:extLst>
              </a:tr>
              <a:tr h="303521">
                <a:tc>
                  <a:txBody>
                    <a:bodyPr/>
                    <a:lstStyle/>
                    <a:p>
                      <a:pPr marL="742950" lvl="1" indent="-28575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Mettre en place  et rendre fonctionnels les GTCV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M" sz="12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931477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708A5802-512D-DFE4-5FD4-BBD52F1BA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755" y="0"/>
            <a:ext cx="1680245" cy="8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DD715-837B-035A-51BC-29F820C9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9725908" cy="1222728"/>
          </a:xfrm>
        </p:spPr>
        <p:txBody>
          <a:bodyPr/>
          <a:lstStyle/>
          <a:p>
            <a:r>
              <a:rPr lang="fr-FR" dirty="0"/>
              <a:t>RÉPUBLIQUE DEMOGRATIQUE DU CONGO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A4AB8-09EC-7F4A-5BD7-1457C85C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83EE0378-29F2-4203-AECC-6ADD04C04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819294"/>
              </p:ext>
            </p:extLst>
          </p:nvPr>
        </p:nvGraphicFramePr>
        <p:xfrm>
          <a:off x="1062665" y="2164359"/>
          <a:ext cx="4700572" cy="40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F844AD7-2EDC-671A-7AD9-C9D36B709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81389"/>
              </p:ext>
            </p:extLst>
          </p:nvPr>
        </p:nvGraphicFramePr>
        <p:xfrm>
          <a:off x="5838737" y="2818702"/>
          <a:ext cx="6029645" cy="2136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265">
                  <a:extLst>
                    <a:ext uri="{9D8B030D-6E8A-4147-A177-3AD203B41FA5}">
                      <a16:colId xmlns:a16="http://schemas.microsoft.com/office/drawing/2014/main" val="175579190"/>
                    </a:ext>
                  </a:extLst>
                </a:gridCol>
                <a:gridCol w="2573380">
                  <a:extLst>
                    <a:ext uri="{9D8B030D-6E8A-4147-A177-3AD203B41FA5}">
                      <a16:colId xmlns:a16="http://schemas.microsoft.com/office/drawing/2014/main" val="2042284755"/>
                    </a:ext>
                  </a:extLst>
                </a:gridCol>
              </a:tblGrid>
              <a:tr h="664327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3938"/>
                  </a:ext>
                </a:extLst>
              </a:tr>
              <a:tr h="1291001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Elaborer/Actualiser le plan d'accélération de l'intégration de la vaccination C-19 dans la vaccination de routine et les SSP sur la base des résultats de l'analyse du </a:t>
                      </a:r>
                      <a:r>
                        <a:rPr lang="fr-CM" sz="1600" b="1" u="none" strike="noStrike" dirty="0" err="1">
                          <a:effectLst/>
                          <a:latin typeface="Corbel" panose="020B0503020204020204" pitchFamily="34" charset="0"/>
                        </a:rPr>
                        <a:t>readiness</a:t>
                      </a: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78202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619FB7E9-A5C4-DCB9-7C0E-81FB0C00A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108" y="4992"/>
            <a:ext cx="1627892" cy="12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4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AD61A-D4EB-3CFE-ED22-6831811F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5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8565-2FC6-8501-E4C5-019C8D11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1"/>
            <a:ext cx="4307703" cy="599440"/>
          </a:xfrm>
        </p:spPr>
        <p:txBody>
          <a:bodyPr anchor="b">
            <a:normAutofit fontScale="90000"/>
          </a:bodyPr>
          <a:lstStyle/>
          <a:p>
            <a:r>
              <a:rPr lang="fr-FR" sz="3200" dirty="0"/>
              <a:t>Rappels des points d’action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D4D2-D451-9666-D67A-D8EB6E8D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204" y="770951"/>
            <a:ext cx="3455821" cy="830509"/>
          </a:xfrm>
        </p:spPr>
        <p:txBody>
          <a:bodyPr numCol="1" anchor="t">
            <a:normAutofit/>
          </a:bodyPr>
          <a:lstStyle/>
          <a:p>
            <a:r>
              <a:rPr lang="fr-FR" sz="2000" b="1" dirty="0"/>
              <a:t>23 points d’action</a:t>
            </a:r>
          </a:p>
          <a:p>
            <a:r>
              <a:rPr lang="fr-FR" sz="2000" b="1" dirty="0"/>
              <a:t>11 Domaines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F519-9094-3CF1-7865-774FCDA4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4E256F-C989-9D45-9136-B62EA99AC904}" type="slidenum"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EB32D37-6E5E-806B-7C26-19709B6E7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58052"/>
              </p:ext>
            </p:extLst>
          </p:nvPr>
        </p:nvGraphicFramePr>
        <p:xfrm>
          <a:off x="2013358" y="1736521"/>
          <a:ext cx="9892169" cy="43329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616549">
                  <a:extLst>
                    <a:ext uri="{9D8B030D-6E8A-4147-A177-3AD203B41FA5}">
                      <a16:colId xmlns:a16="http://schemas.microsoft.com/office/drawing/2014/main" val="372614466"/>
                    </a:ext>
                  </a:extLst>
                </a:gridCol>
                <a:gridCol w="1275620">
                  <a:extLst>
                    <a:ext uri="{9D8B030D-6E8A-4147-A177-3AD203B41FA5}">
                      <a16:colId xmlns:a16="http://schemas.microsoft.com/office/drawing/2014/main" val="2001510922"/>
                    </a:ext>
                  </a:extLst>
                </a:gridCol>
              </a:tblGrid>
              <a:tr h="50611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6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Surveillance et réponse aux épidémies de méningite</a:t>
                      </a:r>
                      <a:endParaRPr lang="fr-CM" sz="1600" b="1" i="0" u="none" strike="noStrike" cap="none" spc="6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124704" marR="124704" marT="124704" marB="124704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6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4</a:t>
                      </a:r>
                      <a:endParaRPr lang="fr-CM" sz="1600" b="1" i="0" u="none" strike="noStrike" cap="none" spc="6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124704" marR="124704" marT="124704" marB="124704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749007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Gestion de l'information et qualité des données sur les MEV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3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36015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Elimination de la Rougeole et switch flacons 10 doses à 5 doses du vaccin RR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3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91632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GTCV/CCIA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3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112996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Eradication de la Poliomyélite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2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80219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Stratégies nationales de vaccination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2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65977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Intégration de la vaccination C-19 dans les SSP et la vaccination systématique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2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0463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Elimination du tétanos néonatal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1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27374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Financements de la vaccination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1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316822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Plan de rattrapage des zéro dose et relance/renforcement des programmes de vaccination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1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918685"/>
                  </a:ext>
                </a:extLst>
              </a:tr>
              <a:tr h="38268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Vaccination contre la Fièvre Jaune 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77"/>
                        </a:rPr>
                        <a:t>1</a:t>
                      </a:r>
                      <a:endParaRPr lang="fr-CM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77"/>
                      </a:endParaRPr>
                    </a:p>
                  </a:txBody>
                  <a:tcPr marL="8660" marR="8660" marT="8660" marB="83136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51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4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8565-2FC6-8501-E4C5-019C8D11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0"/>
            <a:ext cx="10603684" cy="752129"/>
          </a:xfrm>
        </p:spPr>
        <p:txBody>
          <a:bodyPr anchor="ctr">
            <a:normAutofit/>
          </a:bodyPr>
          <a:lstStyle/>
          <a:p>
            <a:r>
              <a:rPr lang="fr-FR" sz="3200" dirty="0"/>
              <a:t>Niveau de mise en œuvre des 23 points d’action par pays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E29A6D-751A-BB65-EBB4-8EB77244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22" y="861833"/>
            <a:ext cx="8758106" cy="56570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F519-9094-3CF1-7865-774FCDA4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438" y="64928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4E256F-C989-9D45-9136-B62EA99AC904}" type="slidenum"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10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8565-2FC6-8501-E4C5-019C8D11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0"/>
            <a:ext cx="10603684" cy="752129"/>
          </a:xfrm>
        </p:spPr>
        <p:txBody>
          <a:bodyPr anchor="ctr">
            <a:normAutofit/>
          </a:bodyPr>
          <a:lstStyle/>
          <a:p>
            <a:r>
              <a:rPr lang="fr-FR" sz="3200" dirty="0"/>
              <a:t>Niveau de mise en œuvre des 23 points d’action par pays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F519-9094-3CF1-7865-774FCDA4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438" y="64928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4E256F-C989-9D45-9136-B62EA99AC904}" type="slidenum"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F573BFB-E1F8-F2F7-91AF-A632793B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862149"/>
            <a:ext cx="10937965" cy="55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11CC-C1E8-9651-053E-92F9C12D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952226" cy="934383"/>
          </a:xfrm>
        </p:spPr>
        <p:txBody>
          <a:bodyPr/>
          <a:lstStyle/>
          <a:p>
            <a:r>
              <a:rPr lang="en-US" dirty="0"/>
              <a:t>ANGOLA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D7765-67FB-6D32-D222-F98EEA8C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F205474-F9D1-4376-903E-8708EA54D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706390"/>
              </p:ext>
            </p:extLst>
          </p:nvPr>
        </p:nvGraphicFramePr>
        <p:xfrm>
          <a:off x="361984" y="1549614"/>
          <a:ext cx="5393267" cy="441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1654614-865C-F4C4-18DD-06404D020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87851"/>
              </p:ext>
            </p:extLst>
          </p:nvPr>
        </p:nvGraphicFramePr>
        <p:xfrm>
          <a:off x="5496950" y="2100310"/>
          <a:ext cx="6415031" cy="40392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19211">
                  <a:extLst>
                    <a:ext uri="{9D8B030D-6E8A-4147-A177-3AD203B41FA5}">
                      <a16:colId xmlns:a16="http://schemas.microsoft.com/office/drawing/2014/main" val="2588690330"/>
                    </a:ext>
                  </a:extLst>
                </a:gridCol>
                <a:gridCol w="3195820">
                  <a:extLst>
                    <a:ext uri="{9D8B030D-6E8A-4147-A177-3AD203B41FA5}">
                      <a16:colId xmlns:a16="http://schemas.microsoft.com/office/drawing/2014/main" val="1927035341"/>
                    </a:ext>
                  </a:extLst>
                </a:gridCol>
              </a:tblGrid>
              <a:tr h="626112">
                <a:tc>
                  <a:txBody>
                    <a:bodyPr/>
                    <a:lstStyle/>
                    <a:p>
                      <a:pPr algn="ctr" fontAlgn="t"/>
                      <a:r>
                        <a:rPr lang="fr-CM" sz="18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</a:t>
                      </a:r>
                      <a:endParaRPr lang="fr-CM" sz="1800" b="1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8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</a:t>
                      </a:r>
                      <a:endParaRPr lang="fr-CM" sz="1800" b="1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07912"/>
                  </a:ext>
                </a:extLst>
              </a:tr>
              <a:tr h="2047875">
                <a:tc>
                  <a:txBody>
                    <a:bodyPr/>
                    <a:lstStyle/>
                    <a:p>
                      <a:pPr lvl="1" algn="l" fontAlgn="t"/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Accroitre la contribution par les fonds domestiques au financement des programmes de vaccination de manière à prendre en compte les coûts additionnels liés au plan de rattrapage 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Le Plan de Rattrapage des Enfants Zéro Dose a pris en compte tous les enfants de moins de cinq ans n'ayant reçu aucune dose de vaccin. Les vaccins seront assurés par le MINSA.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498865"/>
                  </a:ext>
                </a:extLst>
              </a:tr>
              <a:tr h="1365249"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Organiser le transfert des données de la vaccination C-19 d'une plateforme gérée par un opérateur privé vers DHIS2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Le mécanisme de transfert des données est encore en discussion entre le MINSA et l'entreprise privée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82280"/>
                  </a:ext>
                </a:extLst>
              </a:tr>
            </a:tbl>
          </a:graphicData>
        </a:graphic>
      </p:graphicFrame>
      <p:pic>
        <p:nvPicPr>
          <p:cNvPr id="9" name="Image 8" descr="Une image contenant Graphique, symbole, clipart, graphisme&#10;&#10;Description générée automatiquement">
            <a:extLst>
              <a:ext uri="{FF2B5EF4-FFF2-40B4-BE49-F238E27FC236}">
                <a16:creationId xmlns:a16="http://schemas.microsoft.com/office/drawing/2014/main" id="{F11FE435-E29E-E99F-2D98-796F30C5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426" y="0"/>
            <a:ext cx="1401574" cy="9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9503607" cy="1121062"/>
          </a:xfrm>
        </p:spPr>
        <p:txBody>
          <a:bodyPr/>
          <a:lstStyle/>
          <a:p>
            <a:r>
              <a:rPr lang="en-US" dirty="0"/>
              <a:t>BURUNDI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283" y="6459150"/>
            <a:ext cx="1315278" cy="365125"/>
          </a:xfrm>
        </p:spPr>
        <p:txBody>
          <a:bodyPr/>
          <a:lstStyle/>
          <a:p>
            <a:fld id="{2D4E256F-C989-9D45-9136-B62EA99AC904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74E83EC-D390-4034-98F6-52613D74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454412"/>
              </p:ext>
            </p:extLst>
          </p:nvPr>
        </p:nvGraphicFramePr>
        <p:xfrm>
          <a:off x="993912" y="2035505"/>
          <a:ext cx="4333461" cy="386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C931A74-5631-D218-03E5-32026F04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13055"/>
              </p:ext>
            </p:extLst>
          </p:nvPr>
        </p:nvGraphicFramePr>
        <p:xfrm>
          <a:off x="5440256" y="2035505"/>
          <a:ext cx="6556274" cy="3814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3514">
                  <a:extLst>
                    <a:ext uri="{9D8B030D-6E8A-4147-A177-3AD203B41FA5}">
                      <a16:colId xmlns:a16="http://schemas.microsoft.com/office/drawing/2014/main" val="1540311188"/>
                    </a:ext>
                  </a:extLst>
                </a:gridCol>
                <a:gridCol w="3082760">
                  <a:extLst>
                    <a:ext uri="{9D8B030D-6E8A-4147-A177-3AD203B41FA5}">
                      <a16:colId xmlns:a16="http://schemas.microsoft.com/office/drawing/2014/main" val="3294836488"/>
                    </a:ext>
                  </a:extLst>
                </a:gridCol>
              </a:tblGrid>
              <a:tr h="445392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0662"/>
                  </a:ext>
                </a:extLst>
              </a:tr>
              <a:tr h="1374243"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Analyser la transférabilité des systèmes d'information de la vaccination C-19 à la vaccination de routine en utilisant la méthode et outils CRIISTA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4466"/>
                  </a:ext>
                </a:extLst>
              </a:tr>
              <a:tr h="775583"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Accélérer l'introduction du VPI2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Le Burundi a opté à l'introduction de l'HEXAVALENT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615885"/>
                  </a:ext>
                </a:extLst>
              </a:tr>
              <a:tr h="1099394">
                <a:tc>
                  <a:txBody>
                    <a:bodyPr/>
                    <a:lstStyle/>
                    <a:p>
                      <a:pPr lvl="1" algn="l" fontAlgn="b"/>
                      <a:r>
                        <a:rPr lang="fr-CM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Transmettre une requête à AFRO pour le renforcement de compétences à la surveillance de méningite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fr-CM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Il y a eu conflit d'agenda et l'équipe OMS Pays est à l’</a:t>
                      </a:r>
                      <a:r>
                        <a:rPr lang="fr-CM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œuvre</a:t>
                      </a:r>
                      <a:r>
                        <a:rPr lang="fr-CM" sz="1600" b="1" dirty="0">
                          <a:effectLst/>
                        </a:rPr>
                        <a:t> </a:t>
                      </a:r>
                      <a:r>
                        <a:rPr lang="fr-CM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pour soumettre la requête avant la fin de l'année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070707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71BCE64E-FC70-8945-EA19-909CC8B0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807" y="0"/>
            <a:ext cx="1850194" cy="11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304282" cy="1373350"/>
          </a:xfrm>
        </p:spPr>
        <p:txBody>
          <a:bodyPr/>
          <a:lstStyle/>
          <a:p>
            <a:r>
              <a:rPr lang="en-US" dirty="0"/>
              <a:t>CAMEROUN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C931A74-5631-D218-03E5-32026F04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62962"/>
              </p:ext>
            </p:extLst>
          </p:nvPr>
        </p:nvGraphicFramePr>
        <p:xfrm>
          <a:off x="5753843" y="2204239"/>
          <a:ext cx="6252627" cy="3750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562">
                  <a:extLst>
                    <a:ext uri="{9D8B030D-6E8A-4147-A177-3AD203B41FA5}">
                      <a16:colId xmlns:a16="http://schemas.microsoft.com/office/drawing/2014/main" val="1540311188"/>
                    </a:ext>
                  </a:extLst>
                </a:gridCol>
                <a:gridCol w="2961065">
                  <a:extLst>
                    <a:ext uri="{9D8B030D-6E8A-4147-A177-3AD203B41FA5}">
                      <a16:colId xmlns:a16="http://schemas.microsoft.com/office/drawing/2014/main" val="3294836488"/>
                    </a:ext>
                  </a:extLst>
                </a:gridCol>
              </a:tblGrid>
              <a:tr h="981602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80744"/>
                  </a:ext>
                </a:extLst>
              </a:tr>
              <a:tr h="2768630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Analyser la transférabilité des systèmes d'information de la vaccination C-19 à la vaccination de routine en utilisant la méthode et outils CRIISTA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Le pays n'a finalement pas manifesté son intérêt pour le projet 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4466"/>
                  </a:ext>
                </a:extLst>
              </a:tr>
            </a:tbl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1EFA16C5-95D1-4EE1-8B69-89D21AA82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327856"/>
              </p:ext>
            </p:extLst>
          </p:nvPr>
        </p:nvGraphicFramePr>
        <p:xfrm>
          <a:off x="1241019" y="1797744"/>
          <a:ext cx="4214649" cy="42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F724B4F3-4CA5-C9FF-069F-184981E7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482" y="0"/>
            <a:ext cx="2060027" cy="13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44DB8-7A0B-38A2-49E2-420B4592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7"/>
            <a:ext cx="9468678" cy="1256747"/>
          </a:xfrm>
        </p:spPr>
        <p:txBody>
          <a:bodyPr/>
          <a:lstStyle/>
          <a:p>
            <a:r>
              <a:rPr lang="fr-FR" dirty="0"/>
              <a:t>RÉPUBLIQUE CENTRAFRICAINE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FCE235-915E-8A67-996C-8ADDA18C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BC9F90-0C43-312C-D4F5-5B8F577E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878" y="1"/>
            <a:ext cx="1885122" cy="1256748"/>
          </a:xfrm>
          <a:prstGeom prst="rect">
            <a:avLst/>
          </a:prstGeom>
        </p:spPr>
      </p:pic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525AD66-5EA0-44F1-8D84-3DB1E1AC3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31183"/>
              </p:ext>
            </p:extLst>
          </p:nvPr>
        </p:nvGraphicFramePr>
        <p:xfrm>
          <a:off x="1240741" y="1797268"/>
          <a:ext cx="4529439" cy="412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9B4B23E-9CA9-28F9-4490-236DA72DC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58179"/>
              </p:ext>
            </p:extLst>
          </p:nvPr>
        </p:nvGraphicFramePr>
        <p:xfrm>
          <a:off x="5875283" y="2190582"/>
          <a:ext cx="6001407" cy="348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719">
                  <a:extLst>
                    <a:ext uri="{9D8B030D-6E8A-4147-A177-3AD203B41FA5}">
                      <a16:colId xmlns:a16="http://schemas.microsoft.com/office/drawing/2014/main" val="585589415"/>
                    </a:ext>
                  </a:extLst>
                </a:gridCol>
                <a:gridCol w="1714688">
                  <a:extLst>
                    <a:ext uri="{9D8B030D-6E8A-4147-A177-3AD203B41FA5}">
                      <a16:colId xmlns:a16="http://schemas.microsoft.com/office/drawing/2014/main" val="240796248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Points d’action non réalisés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M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Raisons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27088"/>
                  </a:ext>
                </a:extLst>
              </a:tr>
              <a:tr h="2008148"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u="none" strike="noStrike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Mettre en place des comités nationaux de vérification afin de commencer à documenter les progrès et à faire le plaidoyer en faveur de l'élimination de la rougeole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68119"/>
                  </a:ext>
                </a:extLst>
              </a:tr>
              <a:tr h="1061475">
                <a:tc>
                  <a:txBody>
                    <a:bodyPr/>
                    <a:lstStyle/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CM" sz="1600" b="1" u="none" strike="noStrike" dirty="0">
                          <a:effectLst/>
                          <a:latin typeface="Corbel" panose="020B0503020204020204" pitchFamily="34" charset="0"/>
                        </a:rPr>
                        <a:t>Organiser une enquête de couverture post-campagne</a:t>
                      </a: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endParaRPr lang="fr-CM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2D5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15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40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8CB39-2F74-166F-1B29-94B14457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9597887" cy="1170606"/>
          </a:xfrm>
        </p:spPr>
        <p:txBody>
          <a:bodyPr/>
          <a:lstStyle/>
          <a:p>
            <a:r>
              <a:rPr lang="fr-FR" dirty="0"/>
              <a:t>TCHAD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01276E-E677-756F-148A-14C55435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78E8D02-4DC0-4C1F-A569-B0E3FDA24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150543"/>
              </p:ext>
            </p:extLst>
          </p:nvPr>
        </p:nvGraphicFramePr>
        <p:xfrm>
          <a:off x="3738095" y="1729093"/>
          <a:ext cx="5545054" cy="44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1C6825CB-7EE4-535A-9F99-00E9FFC6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7" y="-10946"/>
            <a:ext cx="1755911" cy="11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1187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34450A0BB5A408057FED69A12C11E" ma:contentTypeVersion="18" ma:contentTypeDescription="Crée un document." ma:contentTypeScope="" ma:versionID="9db7a229e7ca60251e4a5eaffa1a4dfe">
  <xsd:schema xmlns:xsd="http://www.w3.org/2001/XMLSchema" xmlns:xs="http://www.w3.org/2001/XMLSchema" xmlns:p="http://schemas.microsoft.com/office/2006/metadata/properties" xmlns:ns2="72a1044c-19e7-4fe7-ae5d-508b166f9df9" xmlns:ns3="5c833224-983b-4147-801e-1f0478cab871" targetNamespace="http://schemas.microsoft.com/office/2006/metadata/properties" ma:root="true" ma:fieldsID="1d28089975d4e1fa5270cf7c624c6640" ns2:_="" ns3:_="">
    <xsd:import namespace="72a1044c-19e7-4fe7-ae5d-508b166f9df9"/>
    <xsd:import namespace="5c833224-983b-4147-801e-1f0478cab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1044c-19e7-4fe7-ae5d-508b166f9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7a92887-d5ea-4af9-a0e3-79d08724e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33224-983b-4147-801e-1f0478cab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aec1551-1375-4401-8970-4de58f79c3d8}" ma:internalName="TaxCatchAll" ma:showField="CatchAllData" ma:web="5c833224-983b-4147-801e-1f0478cab8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833224-983b-4147-801e-1f0478cab871" xsi:nil="true"/>
    <lcf76f155ced4ddcb4097134ff3c332f xmlns="72a1044c-19e7-4fe7-ae5d-508b166f9df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9550-B795-4DAA-88D9-D07E82D9E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1044c-19e7-4fe7-ae5d-508b166f9df9"/>
    <ds:schemaRef ds:uri="5c833224-983b-4147-801e-1f0478cab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ECBF0-5432-434A-86E8-D94E075E4CD9}">
  <ds:schemaRefs>
    <ds:schemaRef ds:uri="http://schemas.microsoft.com/office/infopath/2007/PartnerControls"/>
    <ds:schemaRef ds:uri="72a1044c-19e7-4fe7-ae5d-508b166f9df9"/>
    <ds:schemaRef ds:uri="http://purl.org/dc/dcmitype/"/>
    <ds:schemaRef ds:uri="http://schemas.microsoft.com/office/2006/documentManagement/types"/>
    <ds:schemaRef ds:uri="5c833224-983b-4147-801e-1f0478cab871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A74C412-F661-4247-BD0F-D4BB45099B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907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Corbel</vt:lpstr>
      <vt:lpstr>Maiandra GD</vt:lpstr>
      <vt:lpstr>Poppins</vt:lpstr>
      <vt:lpstr>Roboto</vt:lpstr>
      <vt:lpstr>Roboto Condensed</vt:lpstr>
      <vt:lpstr>Roboto Medium</vt:lpstr>
      <vt:lpstr>2_Office Theme</vt:lpstr>
      <vt:lpstr>Point sur le suivi des recommandations de la réunion des Directeurs de PEV d’Afrique centrale de 2023</vt:lpstr>
      <vt:lpstr>Rappels des points d’action</vt:lpstr>
      <vt:lpstr>Niveau de mise en œuvre des 23 points d’action par pays</vt:lpstr>
      <vt:lpstr>Niveau de mise en œuvre des 23 points d’action par pays</vt:lpstr>
      <vt:lpstr>ANGOLA</vt:lpstr>
      <vt:lpstr>BURUNDI</vt:lpstr>
      <vt:lpstr>CAMEROUN</vt:lpstr>
      <vt:lpstr>RÉPUBLIQUE CENTRAFRICAINE</vt:lpstr>
      <vt:lpstr>TCHAD</vt:lpstr>
      <vt:lpstr>RÉPUBLIQUE DU CONGO</vt:lpstr>
      <vt:lpstr>GUINEE EQUATORIALE</vt:lpstr>
      <vt:lpstr>GABON</vt:lpstr>
      <vt:lpstr>SAO TOMÉ-ET-PRINCIPE</vt:lpstr>
      <vt:lpstr>RÉPUBLIQUE DEMOGRATIQUE DU CONGO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Churchill</dc:creator>
  <cp:lastModifiedBy>MBOUSSOU, Franck Fortune Roland</cp:lastModifiedBy>
  <cp:revision>30</cp:revision>
  <cp:lastPrinted>2021-06-16T07:59:44Z</cp:lastPrinted>
  <dcterms:created xsi:type="dcterms:W3CDTF">2021-01-13T12:09:36Z</dcterms:created>
  <dcterms:modified xsi:type="dcterms:W3CDTF">2024-09-09T06:27:13Z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0x01010054A34450A0BB5A408057FED69A12C11E</vt:lpwstr>
  </property>
  <property fmtid="{D5CDD505-2E9C-101B-9397-08002B2CF9AE}" pid="3" name="MediaServiceImageTags">
    <vt:lpwstr/>
  </property>
</Properties>
</file>